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57" r:id="rId5"/>
    <p:sldId id="258" r:id="rId6"/>
    <p:sldId id="259" r:id="rId7"/>
    <p:sldId id="261" r:id="rId8"/>
    <p:sldId id="262" r:id="rId9"/>
    <p:sldId id="260" r:id="rId10"/>
    <p:sldId id="263" r:id="rId11"/>
  </p:sldIdLst>
  <p:sldSz cx="8999538" cy="6840538"/>
  <p:notesSz cx="6858000" cy="9144000"/>
  <p:defaultTextStyle>
    <a:defPPr>
      <a:defRPr lang="cs-CZ"/>
    </a:defPPr>
    <a:lvl1pPr marL="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1pPr>
    <a:lvl2pPr marL="452537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2pPr>
    <a:lvl3pPr marL="90507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3pPr>
    <a:lvl4pPr marL="135761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4pPr>
    <a:lvl5pPr marL="181014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5pPr>
    <a:lvl6pPr marL="226268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6pPr>
    <a:lvl7pPr marL="2715219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7pPr>
    <a:lvl8pPr marL="316775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8pPr>
    <a:lvl9pPr marL="3620292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2834">
          <p15:clr>
            <a:srgbClr val="A4A3A4"/>
          </p15:clr>
        </p15:guide>
        <p15:guide id="3" orient="horz" pos="21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10" y="114"/>
      </p:cViewPr>
      <p:guideLst>
        <p:guide orient="horz" pos="2154"/>
        <p:guide pos="2834"/>
        <p:guide orient="horz" pos="21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1901-92BB-4FDD-BA03-8B5D36861ACA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43000"/>
            <a:ext cx="4060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EE4EC-FC1D-4A5C-A5BA-DA124659C1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03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231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0000" y="6450675"/>
            <a:ext cx="6840000" cy="216000"/>
          </a:xfrm>
        </p:spPr>
        <p:txBody>
          <a:bodyPr/>
          <a:lstStyle/>
          <a:p>
            <a:pPr algn="ctr"/>
            <a:r>
              <a:rPr lang="cs-CZ" dirty="0" smtClean="0"/>
              <a:t>autor prezentace, datum prezentace, univerzitní oddělení, fakulta,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699" y="2904775"/>
            <a:ext cx="3342139" cy="103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7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1980001"/>
            <a:ext cx="7560000" cy="1612866"/>
          </a:xfrm>
        </p:spPr>
        <p:txBody>
          <a:bodyPr anchor="t">
            <a:normAutofit/>
          </a:bodyPr>
          <a:lstStyle>
            <a:lvl1pPr algn="l">
              <a:defRPr sz="2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592866"/>
            <a:ext cx="7560000" cy="1552712"/>
          </a:xfrm>
        </p:spPr>
        <p:txBody>
          <a:bodyPr/>
          <a:lstStyle>
            <a:lvl1pPr marL="0" indent="0" algn="l">
              <a:buNone/>
              <a:defRPr sz="2362">
                <a:solidFill>
                  <a:schemeClr val="accent2"/>
                </a:solidFill>
              </a:defRPr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 prezentace, datum prezentace, univerzitní oddělení, fakulta,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72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4380949"/>
            <a:ext cx="7560000" cy="982528"/>
          </a:xfrm>
        </p:spPr>
        <p:txBody>
          <a:bodyPr anchor="t">
            <a:normAutofit/>
          </a:bodyPr>
          <a:lstStyle>
            <a:lvl1pPr algn="ctr">
              <a:defRPr sz="2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5363477"/>
            <a:ext cx="7560000" cy="945883"/>
          </a:xfrm>
        </p:spPr>
        <p:txBody>
          <a:bodyPr/>
          <a:lstStyle>
            <a:lvl1pPr marL="0" indent="0" algn="ctr">
              <a:buNone/>
              <a:defRPr sz="2362">
                <a:solidFill>
                  <a:schemeClr val="accent2"/>
                </a:solidFill>
              </a:defRPr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0000" y="6450675"/>
            <a:ext cx="6840000" cy="216000"/>
          </a:xfrm>
        </p:spPr>
        <p:txBody>
          <a:bodyPr/>
          <a:lstStyle/>
          <a:p>
            <a:pPr algn="ctr"/>
            <a:r>
              <a:rPr lang="cs-CZ" dirty="0" smtClean="0"/>
              <a:t>autor prezentace, datum prezentace, univerzitní oddělení, fakulta,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915" y="1260000"/>
            <a:ext cx="2203708" cy="1826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4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34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462400"/>
            <a:ext cx="3622702" cy="3898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298" y="2462400"/>
            <a:ext cx="3622702" cy="3898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38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1620000"/>
            <a:ext cx="7560000" cy="748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368800"/>
            <a:ext cx="3621600" cy="693376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3151650"/>
            <a:ext cx="3621600" cy="320955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00" y="2368800"/>
            <a:ext cx="3621600" cy="693376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00" y="3151650"/>
            <a:ext cx="3621600" cy="320955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27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247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1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1620000"/>
            <a:ext cx="3004102" cy="748800"/>
          </a:xfrm>
        </p:spPr>
        <p:txBody>
          <a:bodyPr anchor="b">
            <a:normAutofit/>
          </a:bodyPr>
          <a:lstStyle>
            <a:lvl1pPr>
              <a:defRPr sz="2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620000"/>
            <a:ext cx="4454024" cy="47332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458274"/>
            <a:ext cx="3004102" cy="3902926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 prezentace, datum prezentace, univerzitní oddělení, fakulta, adresa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85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1620000"/>
            <a:ext cx="7560000" cy="74808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460567"/>
            <a:ext cx="7560000" cy="389866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450675"/>
            <a:ext cx="7118902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mtClean="0"/>
              <a:t>autor prezentace, datum prezentace, univerzitní oddělení, fakulta,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3593" y="6450675"/>
            <a:ext cx="31640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540000"/>
            <a:ext cx="2560325" cy="71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3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85" r:id="rId3"/>
    <p:sldLayoutId id="2147483674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sldNum="0" hdr="0" dt="0"/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6700" indent="-266700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−"/>
        <a:defRPr sz="20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39750" indent="-273050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−"/>
        <a:defRPr sz="18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6450" indent="-266700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−"/>
        <a:defRPr sz="16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71563" indent="-265113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−"/>
        <a:defRPr sz="14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46200" indent="-27463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−"/>
        <a:defRPr sz="14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://inkluzeok.upol.cz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nkluzeok.upol.cz/" TargetMode="External"/><Relationship Id="rId5" Type="http://schemas.openxmlformats.org/officeDocument/2006/relationships/hyperlink" Target="mailto:tereza.albrechtova@upol.cz" TargetMode="External"/><Relationship Id="rId4" Type="http://schemas.openxmlformats.org/officeDocument/2006/relationships/hyperlink" Target="mailto:inkluzeok@upol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D:\VTP\PROJEKTY\logolinky\logolink_MSMT_VVV_hor_barva_cz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365" y="313246"/>
            <a:ext cx="5993267" cy="13373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45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0000" y="3843867"/>
            <a:ext cx="7560000" cy="1016000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Inkluzivní vzdělávání pro Olomoucký kraj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0000" y="4970121"/>
            <a:ext cx="7560000" cy="945883"/>
          </a:xfrm>
        </p:spPr>
        <p:txBody>
          <a:bodyPr/>
          <a:lstStyle/>
          <a:p>
            <a:r>
              <a:rPr lang="cs-CZ" dirty="0" err="1"/>
              <a:t>r</a:t>
            </a:r>
            <a:r>
              <a:rPr lang="cs-CZ" dirty="0" err="1" smtClean="0"/>
              <a:t>eg</a:t>
            </a:r>
            <a:r>
              <a:rPr lang="cs-CZ" dirty="0" smtClean="0"/>
              <a:t>. č.: CZ.02.3.61/0.0/0.0/15_007/0000183</a:t>
            </a:r>
            <a:endParaRPr lang="cs-CZ" dirty="0"/>
          </a:p>
        </p:txBody>
      </p:sp>
      <p:sp>
        <p:nvSpPr>
          <p:cNvPr id="6" name="Zástupný symbol pro zápatí 5"/>
          <p:cNvSpPr txBox="1">
            <a:spLocks/>
          </p:cNvSpPr>
          <p:nvPr/>
        </p:nvSpPr>
        <p:spPr>
          <a:xfrm>
            <a:off x="693324" y="6476999"/>
            <a:ext cx="7602541" cy="21507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cs-CZ"/>
            </a:defPPr>
            <a:lvl1pPr marL="0" algn="l" defTabSz="905073" rtl="0" eaLnBrk="1" latinLnBrk="0" hangingPunct="1">
              <a:defRPr sz="1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2537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5073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7610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0146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62683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15219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67756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20292" algn="l" defTabSz="905073" rtl="0" eaLnBrk="1" latinLnBrk="0" hangingPunct="1">
              <a:defRPr sz="17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 smtClean="0"/>
              <a:t>Jiří Langer, 23.11.2016, Inkluzivní vzdělávání pro Olomoucký kraj</a:t>
            </a:r>
            <a:r>
              <a:rPr lang="cs-CZ" dirty="0"/>
              <a:t>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894" y="270933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11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Název</a:t>
            </a:r>
          </a:p>
          <a:p>
            <a:pPr lvl="1"/>
            <a:r>
              <a:rPr lang="cs-CZ" dirty="0" smtClean="0"/>
              <a:t>Inkluzivní vzdělávání pro Olomoucký kraj (IVOK)</a:t>
            </a:r>
          </a:p>
          <a:p>
            <a:pPr lvl="1"/>
            <a:r>
              <a:rPr lang="cs-CZ" dirty="0" err="1" smtClean="0"/>
              <a:t>reg</a:t>
            </a:r>
            <a:r>
              <a:rPr lang="cs-CZ" dirty="0" smtClean="0"/>
              <a:t>. </a:t>
            </a:r>
            <a:r>
              <a:rPr lang="cs-CZ" dirty="0"/>
              <a:t>č. CZ.02.3.61/0.0/0.0/15_007/0000183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Termín realizace</a:t>
            </a:r>
          </a:p>
          <a:p>
            <a:pPr lvl="1"/>
            <a:r>
              <a:rPr lang="cs-CZ" dirty="0" smtClean="0"/>
              <a:t>1. 10. 2016 – 30. 9. 2019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Rozpočet</a:t>
            </a:r>
            <a:endParaRPr lang="cs-CZ" dirty="0"/>
          </a:p>
          <a:p>
            <a:pPr lvl="1"/>
            <a:r>
              <a:rPr lang="cs-CZ" dirty="0" smtClean="0"/>
              <a:t>46.958.753,41 Kč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Webové stránky</a:t>
            </a:r>
          </a:p>
          <a:p>
            <a:pPr lvl="1"/>
            <a:r>
              <a:rPr lang="cs-CZ" dirty="0" smtClean="0">
                <a:hlinkClick r:id="rId4"/>
              </a:rPr>
              <a:t>http://inkluzeok.upol.cz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Hlavní řešitel</a:t>
            </a:r>
            <a:endParaRPr lang="cs-CZ" dirty="0"/>
          </a:p>
          <a:p>
            <a:pPr lvl="1"/>
            <a:r>
              <a:rPr lang="cs-CZ" dirty="0" smtClean="0"/>
              <a:t>doc. Mgr. Jiří Langer, Ph.D.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0000" y="6459142"/>
            <a:ext cx="6840000" cy="216000"/>
          </a:xfrm>
        </p:spPr>
        <p:txBody>
          <a:bodyPr/>
          <a:lstStyle/>
          <a:p>
            <a:r>
              <a:rPr lang="cs-CZ" dirty="0" smtClean="0"/>
              <a:t>Inkluzivní </a:t>
            </a:r>
            <a:r>
              <a:rPr lang="cs-CZ" dirty="0"/>
              <a:t>vzdělávání pro Olomoucký kraj,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29" y="435387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50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20000"/>
              </a:lnSpc>
            </a:pPr>
            <a:r>
              <a:rPr lang="cs-CZ" dirty="0" smtClean="0"/>
              <a:t>Podpora společného vzdělávání napříč Olomouckým krajem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Podpora škol nově realizujících inkluzivní vzdělávání v souvislosti s tzv. inkluzivní novelou školského zákona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Implementace </a:t>
            </a:r>
            <a:r>
              <a:rPr lang="cs-CZ" dirty="0"/>
              <a:t>školních poradenských pracovišť, školních asistentů a koordinátorů inkluze do </a:t>
            </a:r>
            <a:r>
              <a:rPr lang="cs-CZ" dirty="0" smtClean="0"/>
              <a:t>škol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Vytvoření </a:t>
            </a:r>
            <a:r>
              <a:rPr lang="cs-CZ" dirty="0"/>
              <a:t>odborné metodické </a:t>
            </a:r>
            <a:r>
              <a:rPr lang="cs-CZ" dirty="0" smtClean="0"/>
              <a:t>sítě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R</a:t>
            </a:r>
            <a:r>
              <a:rPr lang="cs-CZ" dirty="0" smtClean="0"/>
              <a:t>ealizace kurzů DVPP dle požadavků praxe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Realizace zážitkových kurzů zaměřených na osobnostní rozvoj pedagogických pracovníků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Primární zaměření na vzdělávání dětí se sociálním znevýhodněním</a:t>
            </a:r>
          </a:p>
          <a:p>
            <a:pPr lvl="1">
              <a:lnSpc>
                <a:spcPct val="120000"/>
              </a:lnSpc>
            </a:pPr>
            <a:endParaRPr lang="cs-CZ" dirty="0"/>
          </a:p>
          <a:p>
            <a:pPr lvl="1">
              <a:lnSpc>
                <a:spcPct val="100000"/>
              </a:lnSpc>
            </a:pPr>
            <a:endParaRPr lang="cs-CZ" dirty="0" smtClean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0000" y="6459142"/>
            <a:ext cx="6840000" cy="216000"/>
          </a:xfrm>
        </p:spPr>
        <p:txBody>
          <a:bodyPr/>
          <a:lstStyle/>
          <a:p>
            <a:r>
              <a:rPr lang="cs-CZ" dirty="0" smtClean="0"/>
              <a:t>Inkluzivní </a:t>
            </a:r>
            <a:r>
              <a:rPr lang="cs-CZ" dirty="0"/>
              <a:t>vzdělávání pro Olomoucký kraj,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29" y="435387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14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5963" indent="-715963">
              <a:buNone/>
            </a:pPr>
            <a:r>
              <a:rPr lang="cs-CZ" dirty="0" smtClean="0"/>
              <a:t>KA1 – Adaptace </a:t>
            </a:r>
            <a:r>
              <a:rPr lang="cs-CZ" dirty="0"/>
              <a:t>na školní prostředí prostřednictvím </a:t>
            </a:r>
            <a:r>
              <a:rPr lang="cs-CZ" dirty="0" smtClean="0"/>
              <a:t>školních asistentů </a:t>
            </a:r>
            <a:r>
              <a:rPr lang="cs-CZ" dirty="0"/>
              <a:t>jako základní předpoklad školní </a:t>
            </a:r>
            <a:r>
              <a:rPr lang="cs-CZ" dirty="0" smtClean="0"/>
              <a:t>úspěšnosti</a:t>
            </a:r>
          </a:p>
          <a:p>
            <a:pPr marL="715963" indent="-715963">
              <a:buNone/>
            </a:pPr>
            <a:r>
              <a:rPr lang="cs-CZ" dirty="0" smtClean="0"/>
              <a:t>KA2 – Implementace </a:t>
            </a:r>
            <a:r>
              <a:rPr lang="cs-CZ" dirty="0"/>
              <a:t>a podpora školních </a:t>
            </a:r>
            <a:r>
              <a:rPr lang="cs-CZ" dirty="0" smtClean="0"/>
              <a:t>poradenských pracovišť</a:t>
            </a:r>
          </a:p>
          <a:p>
            <a:pPr marL="715963" indent="-715963">
              <a:buNone/>
            </a:pPr>
            <a:r>
              <a:rPr lang="cs-CZ" dirty="0" smtClean="0"/>
              <a:t>KA3 – Metodická </a:t>
            </a:r>
            <a:r>
              <a:rPr lang="cs-CZ" dirty="0"/>
              <a:t>podpora pedagogického sboru ve </a:t>
            </a:r>
            <a:r>
              <a:rPr lang="cs-CZ" dirty="0" smtClean="0"/>
              <a:t>škole </a:t>
            </a:r>
            <a:r>
              <a:rPr lang="es-ES" dirty="0" smtClean="0"/>
              <a:t>pracující se žáky </a:t>
            </a:r>
            <a:r>
              <a:rPr lang="es-ES" dirty="0"/>
              <a:t>se </a:t>
            </a:r>
            <a:r>
              <a:rPr lang="es-ES" dirty="0" smtClean="0"/>
              <a:t>SVP</a:t>
            </a:r>
            <a:endParaRPr lang="cs-CZ" dirty="0" smtClean="0"/>
          </a:p>
          <a:p>
            <a:pPr marL="715963" indent="-715963">
              <a:buNone/>
            </a:pPr>
            <a:r>
              <a:rPr lang="cs-CZ" dirty="0" smtClean="0"/>
              <a:t>KA4 – Zvyšování </a:t>
            </a:r>
            <a:r>
              <a:rPr lang="cs-CZ" dirty="0"/>
              <a:t>kompetencí pedagogů v </a:t>
            </a:r>
            <a:r>
              <a:rPr lang="cs-CZ" dirty="0" smtClean="0"/>
              <a:t>inkluzivním vzdělávání – kurzy DVPP</a:t>
            </a:r>
          </a:p>
          <a:p>
            <a:pPr marL="715963" indent="-715963">
              <a:buNone/>
            </a:pPr>
            <a:r>
              <a:rPr lang="cs-CZ" dirty="0" smtClean="0"/>
              <a:t>KA5 – Síťování </a:t>
            </a:r>
            <a:r>
              <a:rPr lang="cs-CZ" dirty="0"/>
              <a:t>aktérů inkluzivního </a:t>
            </a:r>
            <a:r>
              <a:rPr lang="cs-CZ" dirty="0" smtClean="0"/>
              <a:t>vzdělávání</a:t>
            </a:r>
          </a:p>
          <a:p>
            <a:pPr marL="715963" indent="-715963">
              <a:buNone/>
            </a:pPr>
            <a:r>
              <a:rPr lang="cs-CZ" dirty="0" smtClean="0"/>
              <a:t>KA6 – Slyšet </a:t>
            </a:r>
            <a:r>
              <a:rPr lang="cs-CZ" dirty="0"/>
              <a:t>jinak </a:t>
            </a:r>
            <a:r>
              <a:rPr lang="cs-CZ" dirty="0" smtClean="0"/>
              <a:t>– bezbariérová </a:t>
            </a:r>
            <a:r>
              <a:rPr lang="cs-CZ" dirty="0"/>
              <a:t>hudební </a:t>
            </a:r>
            <a:r>
              <a:rPr lang="cs-CZ" dirty="0" smtClean="0"/>
              <a:t>výchova</a:t>
            </a:r>
            <a:endParaRPr lang="cs-CZ" dirty="0"/>
          </a:p>
          <a:p>
            <a:pPr lvl="1">
              <a:lnSpc>
                <a:spcPct val="100000"/>
              </a:lnSpc>
            </a:pPr>
            <a:endParaRPr lang="cs-CZ" dirty="0" smtClean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0000" y="6459142"/>
            <a:ext cx="6840000" cy="216000"/>
          </a:xfrm>
        </p:spPr>
        <p:txBody>
          <a:bodyPr/>
          <a:lstStyle/>
          <a:p>
            <a:r>
              <a:rPr lang="cs-CZ" dirty="0" smtClean="0"/>
              <a:t>Inkluzivní </a:t>
            </a:r>
            <a:r>
              <a:rPr lang="cs-CZ" dirty="0"/>
              <a:t>vzdělávání pro Olomoucký kraj,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29" y="516467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127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Personální složení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Hlavní metodik</a:t>
            </a:r>
          </a:p>
          <a:p>
            <a:pPr lvl="1"/>
            <a:r>
              <a:rPr lang="cs-CZ" dirty="0" smtClean="0"/>
              <a:t>Jiří Langer</a:t>
            </a:r>
          </a:p>
          <a:p>
            <a:pPr marL="0" indent="0">
              <a:buNone/>
            </a:pPr>
            <a:r>
              <a:rPr lang="cs-CZ" dirty="0" smtClean="0"/>
              <a:t>Odborní metodici klíčových </a:t>
            </a:r>
            <a:r>
              <a:rPr lang="cs-CZ" dirty="0" err="1" smtClean="0"/>
              <a:t>akvivit</a:t>
            </a:r>
            <a:endParaRPr lang="cs-CZ" dirty="0" smtClean="0"/>
          </a:p>
          <a:p>
            <a:pPr lvl="1"/>
            <a:r>
              <a:rPr lang="cs-CZ" dirty="0" smtClean="0"/>
              <a:t>E. Šmelová, M. </a:t>
            </a:r>
            <a:r>
              <a:rPr lang="cs-CZ" dirty="0" err="1" smtClean="0"/>
              <a:t>Fasnerová</a:t>
            </a:r>
            <a:r>
              <a:rPr lang="cs-CZ" dirty="0" smtClean="0"/>
              <a:t>, M. </a:t>
            </a:r>
            <a:r>
              <a:rPr lang="cs-CZ" dirty="0" err="1" smtClean="0"/>
              <a:t>Hutyrová</a:t>
            </a:r>
            <a:r>
              <a:rPr lang="cs-CZ" dirty="0" smtClean="0"/>
              <a:t>, P. </a:t>
            </a:r>
            <a:r>
              <a:rPr lang="cs-CZ" dirty="0" err="1" smtClean="0"/>
              <a:t>Baslerová</a:t>
            </a:r>
            <a:r>
              <a:rPr lang="cs-CZ" dirty="0" smtClean="0"/>
              <a:t>, B. Vlachová, J. Michalík, G. </a:t>
            </a:r>
            <a:r>
              <a:rPr lang="cs-CZ" dirty="0" err="1" smtClean="0"/>
              <a:t>Všetičková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Supervizoři</a:t>
            </a:r>
            <a:endParaRPr lang="cs-CZ" dirty="0"/>
          </a:p>
          <a:p>
            <a:pPr lvl="1"/>
            <a:r>
              <a:rPr lang="cs-CZ" dirty="0" smtClean="0"/>
              <a:t>L. </a:t>
            </a:r>
            <a:r>
              <a:rPr lang="cs-CZ" dirty="0" err="1" smtClean="0"/>
              <a:t>Ludíková</a:t>
            </a:r>
            <a:r>
              <a:rPr lang="cs-CZ" dirty="0" smtClean="0"/>
              <a:t>, E. Souralová, A. Nováková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Odborní pracovníci</a:t>
            </a:r>
            <a:endParaRPr lang="cs-CZ" dirty="0"/>
          </a:p>
          <a:p>
            <a:pPr lvl="1"/>
            <a:r>
              <a:rPr lang="cs-CZ" dirty="0" smtClean="0"/>
              <a:t>V. Benešová, T. Albrechtová, B. Řeháková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Projektový manažer</a:t>
            </a:r>
            <a:endParaRPr lang="cs-CZ" dirty="0"/>
          </a:p>
          <a:p>
            <a:pPr lvl="1"/>
            <a:r>
              <a:rPr lang="cs-CZ" dirty="0" smtClean="0"/>
              <a:t>J. Skácel</a:t>
            </a:r>
          </a:p>
          <a:p>
            <a:pPr marL="0" indent="0">
              <a:buNone/>
            </a:pPr>
            <a:r>
              <a:rPr lang="cs-CZ" dirty="0" smtClean="0"/>
              <a:t>Partneři projektu</a:t>
            </a:r>
            <a:endParaRPr lang="cs-CZ" dirty="0"/>
          </a:p>
          <a:p>
            <a:pPr lvl="1"/>
            <a:r>
              <a:rPr lang="cs-CZ" dirty="0" smtClean="0"/>
              <a:t>ZŠ </a:t>
            </a:r>
            <a:r>
              <a:rPr lang="cs-CZ" dirty="0" err="1" smtClean="0"/>
              <a:t>Komenium</a:t>
            </a:r>
            <a:r>
              <a:rPr lang="cs-CZ" dirty="0" smtClean="0"/>
              <a:t> (F. Vlček)</a:t>
            </a:r>
          </a:p>
          <a:p>
            <a:pPr lvl="1"/>
            <a:r>
              <a:rPr lang="cs-CZ" dirty="0" smtClean="0"/>
              <a:t>PPP Olomouckého kraje (L. Schneider)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0000" y="6459142"/>
            <a:ext cx="6840000" cy="216000"/>
          </a:xfrm>
        </p:spPr>
        <p:txBody>
          <a:bodyPr/>
          <a:lstStyle/>
          <a:p>
            <a:r>
              <a:rPr lang="cs-CZ" dirty="0" smtClean="0"/>
              <a:t>Inkluzivní </a:t>
            </a:r>
            <a:r>
              <a:rPr lang="cs-CZ" dirty="0"/>
              <a:t>vzdělávání pro Olomoucký kraj,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29" y="435387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86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0000" y="1620000"/>
            <a:ext cx="7560000" cy="230430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Děkuji za pozornost</a:t>
            </a:r>
            <a:br>
              <a:rPr lang="cs-CZ" sz="3200" dirty="0" smtClean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8000" dirty="0" smtClean="0">
                <a:sym typeface="Wingdings" panose="05000000000000000000" pitchFamily="2" charset="2"/>
              </a:rPr>
              <a:t></a:t>
            </a:r>
            <a:endParaRPr lang="cs-CZ" sz="8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3759200"/>
            <a:ext cx="7560000" cy="260003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dirty="0" smtClean="0"/>
              <a:t>Kontakty</a:t>
            </a:r>
          </a:p>
          <a:p>
            <a:pPr marL="266700" lvl="1" indent="0" algn="r">
              <a:buNone/>
            </a:pPr>
            <a:r>
              <a:rPr lang="cs-CZ" dirty="0" smtClean="0"/>
              <a:t>Projekt IVOK</a:t>
            </a:r>
          </a:p>
          <a:p>
            <a:pPr marL="266700" lvl="1" indent="0" algn="r">
              <a:buNone/>
            </a:pPr>
            <a:r>
              <a:rPr lang="cs-CZ" dirty="0" smtClean="0"/>
              <a:t>Tereza Albrechtová</a:t>
            </a:r>
          </a:p>
          <a:p>
            <a:pPr marL="266700" lvl="1" indent="0" algn="r">
              <a:buNone/>
            </a:pPr>
            <a:r>
              <a:rPr lang="cs-CZ" dirty="0" smtClean="0"/>
              <a:t>Pedagogická fakulta UP</a:t>
            </a:r>
          </a:p>
          <a:p>
            <a:pPr marL="266700" lvl="1" indent="0" algn="r">
              <a:buNone/>
            </a:pPr>
            <a:r>
              <a:rPr lang="cs-CZ" dirty="0" smtClean="0"/>
              <a:t>Žižkovo nám. 5</a:t>
            </a:r>
          </a:p>
          <a:p>
            <a:pPr marL="266700" lvl="1" indent="0" algn="r">
              <a:buNone/>
            </a:pPr>
            <a:r>
              <a:rPr lang="cs-CZ" dirty="0" smtClean="0"/>
              <a:t>771 40 Olomouc</a:t>
            </a:r>
          </a:p>
          <a:p>
            <a:pPr marL="266700" lvl="1" indent="0" algn="r">
              <a:buNone/>
            </a:pPr>
            <a:r>
              <a:rPr lang="cs-CZ" dirty="0" smtClean="0">
                <a:hlinkClick r:id="rId4"/>
              </a:rPr>
              <a:t>inkluzeok@upol.cz</a:t>
            </a:r>
            <a:r>
              <a:rPr lang="cs-CZ" dirty="0" smtClean="0"/>
              <a:t>, </a:t>
            </a:r>
            <a:r>
              <a:rPr lang="cs-CZ" dirty="0">
                <a:hlinkClick r:id="rId5"/>
              </a:rPr>
              <a:t>tereza.albrechtova@upol.cz</a:t>
            </a:r>
            <a:endParaRPr lang="cs-CZ" dirty="0" smtClean="0"/>
          </a:p>
          <a:p>
            <a:pPr marL="266700" lvl="1" indent="0" algn="r">
              <a:buNone/>
            </a:pPr>
            <a:r>
              <a:rPr lang="cs-CZ" dirty="0">
                <a:hlinkClick r:id="rId6"/>
              </a:rPr>
              <a:t>http://inkluzeok.upol.cz</a:t>
            </a:r>
            <a:endParaRPr lang="cs-CZ" dirty="0" smtClean="0"/>
          </a:p>
          <a:p>
            <a:pPr lvl="1" algn="r"/>
            <a:endParaRPr lang="cs-CZ" dirty="0"/>
          </a:p>
          <a:p>
            <a:pPr lvl="1" algn="r"/>
            <a:endParaRPr lang="cs-CZ" dirty="0" smtClean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0000" y="6459142"/>
            <a:ext cx="6840000" cy="216000"/>
          </a:xfrm>
        </p:spPr>
        <p:txBody>
          <a:bodyPr/>
          <a:lstStyle/>
          <a:p>
            <a:r>
              <a:rPr lang="cs-CZ" dirty="0" smtClean="0"/>
              <a:t>Inkluzivní </a:t>
            </a:r>
            <a:r>
              <a:rPr lang="cs-CZ" dirty="0"/>
              <a:t>vzdělávání pro Olomoucký kraj, </a:t>
            </a:r>
            <a:r>
              <a:rPr lang="cs-CZ" dirty="0" smtClean="0"/>
              <a:t>CZ.02.3.61/0.0/0.0/15_007/0000183</a:t>
            </a:r>
            <a:endParaRPr lang="cs-CZ" dirty="0"/>
          </a:p>
        </p:txBody>
      </p:sp>
      <p:pic>
        <p:nvPicPr>
          <p:cNvPr id="5" name="Obrázek 4" descr="D:\VTP\PROJEKTY\logolinky\logolink_MSMT_VVV_hor_barva_cz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29" y="435387"/>
            <a:ext cx="3389971" cy="756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850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U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BAB"/>
      </a:accent1>
      <a:accent2>
        <a:srgbClr val="6C6D70"/>
      </a:accent2>
      <a:accent3>
        <a:srgbClr val="A5A5A5"/>
      </a:accent3>
      <a:accent4>
        <a:srgbClr val="ED7D3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_Prezentace_2.potx" id="{755D0361-9207-4673-B4A5-8DE80FB40899}" vid="{B1A348AD-3F36-40BB-80C1-28390A7D89FC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2F7D3E0392D34C9DB10FA300BEDD61" ma:contentTypeVersion="16" ma:contentTypeDescription="Vytvoří nový dokument" ma:contentTypeScope="" ma:versionID="74ce607b906ddafb19ca6340647f169f">
  <xsd:schema xmlns:xsd="http://www.w3.org/2001/XMLSchema" xmlns:xs="http://www.w3.org/2001/XMLSchema" xmlns:p="http://schemas.microsoft.com/office/2006/metadata/properties" xmlns:ns3="b5f0683b-2027-4ae4-9ffb-5ee7c1928ea1" xmlns:ns4="4e8b716b-3fa3-40c4-aa62-985a571179c9" targetNamespace="http://schemas.microsoft.com/office/2006/metadata/properties" ma:root="true" ma:fieldsID="7391fbb6498afa4891eb71358dc23dd9" ns3:_="" ns4:_="">
    <xsd:import namespace="b5f0683b-2027-4ae4-9ffb-5ee7c1928ea1"/>
    <xsd:import namespace="4e8b716b-3fa3-40c4-aa62-985a571179c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f0683b-2027-4ae4-9ffb-5ee7c1928e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b716b-3fa3-40c4-aa62-985a571179c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5f0683b-2027-4ae4-9ffb-5ee7c1928ea1" xsi:nil="true"/>
  </documentManagement>
</p:properties>
</file>

<file path=customXml/itemProps1.xml><?xml version="1.0" encoding="utf-8"?>
<ds:datastoreItem xmlns:ds="http://schemas.openxmlformats.org/officeDocument/2006/customXml" ds:itemID="{20F6CC11-2122-46A1-9D6A-3F2FA7F569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f0683b-2027-4ae4-9ffb-5ee7c1928ea1"/>
    <ds:schemaRef ds:uri="4e8b716b-3fa3-40c4-aa62-985a571179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15ACCE-B18D-49CB-BD8B-946F19388A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6239B-B4AE-4804-AE5E-0FB21D9CE9D8}">
  <ds:schemaRefs>
    <ds:schemaRef ds:uri="http://purl.org/dc/elements/1.1/"/>
    <ds:schemaRef ds:uri="http://schemas.microsoft.com/office/2006/metadata/properties"/>
    <ds:schemaRef ds:uri="4e8b716b-3fa3-40c4-aa62-985a571179c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5f0683b-2027-4ae4-9ffb-5ee7c1928ea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vzor KA</Template>
  <TotalTime>138</TotalTime>
  <Words>348</Words>
  <Application>Microsoft Office PowerPoint</Application>
  <PresentationFormat>Vlastní</PresentationFormat>
  <Paragraphs>65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Motiv Office</vt:lpstr>
      <vt:lpstr>Prezentace aplikace PowerPoint</vt:lpstr>
      <vt:lpstr> Inkluzivní vzdělávání pro Olomoucký kraj</vt:lpstr>
      <vt:lpstr>Informace o projektu</vt:lpstr>
      <vt:lpstr>Cíle projektu</vt:lpstr>
      <vt:lpstr>Klíčové aktivity</vt:lpstr>
      <vt:lpstr>Personální složení</vt:lpstr>
      <vt:lpstr>Děkuji za pozornost  </vt:lpstr>
    </vt:vector>
  </TitlesOfParts>
  <Company>PdF UP Olomouc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Albrechtová Tereza</dc:creator>
  <cp:lastModifiedBy>Daniela Hlaváčová</cp:lastModifiedBy>
  <cp:revision>13</cp:revision>
  <dcterms:created xsi:type="dcterms:W3CDTF">2016-11-02T10:08:58Z</dcterms:created>
  <dcterms:modified xsi:type="dcterms:W3CDTF">2024-08-28T09:18:06Z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0x010100EF2F7D3E0392D34C9DB10FA300BEDD61</vt:lpwstr>
  </property>
</Properties>
</file>